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9" roundtripDataSignature="AMtx7mgiErivwEIg7Tm9rjJqcV5m2aUxw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91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customschemas.google.com/relationships/presentationmetadata" Target="meta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-DK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‹nr.›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1768bf28189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g1768bf2818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-DK"/>
              <a:t>‹nr.›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og lodret teks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4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-DK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odret titel og teks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5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5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-DK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og indholdsobjek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-DK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fsnitsoverskrift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7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7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-DK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o indholdsobjekter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8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-DK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ammenligning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9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9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9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9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9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-DK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un titel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-DK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om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-DK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dhold med billedtekst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2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22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-DK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llede med billedtekst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3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23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-DK"/>
              <a:t>‹nr.›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-DK"/>
              <a:t>‹nr.›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2.jpg"/><Relationship Id="rId7" Type="http://schemas.openxmlformats.org/officeDocument/2006/relationships/image" Target="../media/image1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hyperlink" Target="http://www.sfv-amba.dk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hyperlink" Target="https://kort.solrod.dk/spatialmap?mapheight=1084&amp;mapwidth=2565&amp;label=&amp;ignorefavorite=true&amp;profile=borger&amp;selectorgroups=miljo&amp;layers=theme_forvaltning2_basis_kort+theme-kommunegrense_land_rod+theme-vejman_stinavne+theme_forvaltning2_husnummer+theme_forvaltning2_stednavne_basiskort+theme_forvaltning2_vejnavne_basiskort+theme-planlagt_aar_fjernvarmeudbygning&amp;opacities=1+1+1+1+1+1+1&amp;mapext=683575.032768+6152355.4138112+716342.967232+6166166.5861888&amp;maprotation=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" descr="Et billede, der indeholder himmel, græs, udendørs, vand&#10;&#10;Automatisk genereret beskrivelse"/>
          <p:cNvPicPr preferRelativeResize="0"/>
          <p:nvPr/>
        </p:nvPicPr>
        <p:blipFill rotWithShape="1">
          <a:blip r:embed="rId3">
            <a:alphaModFix/>
          </a:blip>
          <a:srcRect t="-4289" b="-4288"/>
          <a:stretch/>
        </p:blipFill>
        <p:spPr>
          <a:xfrm>
            <a:off x="0" y="-983654"/>
            <a:ext cx="12192000" cy="8825308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"/>
          <p:cNvSpPr txBox="1">
            <a:spLocks noGrp="1"/>
          </p:cNvSpPr>
          <p:nvPr>
            <p:ph type="ctrTitle"/>
          </p:nvPr>
        </p:nvSpPr>
        <p:spPr>
          <a:xfrm>
            <a:off x="546608" y="845311"/>
            <a:ext cx="7664704" cy="1843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Trebuchet MS"/>
              <a:buNone/>
            </a:pPr>
            <a:r>
              <a:rPr lang="da-DK" sz="4800">
                <a:latin typeface="Trebuchet MS"/>
                <a:ea typeface="Trebuchet MS"/>
                <a:cs typeface="Trebuchet MS"/>
                <a:sym typeface="Trebuchet MS"/>
              </a:rPr>
              <a:t>Infomøde om fjernvarme </a:t>
            </a:r>
            <a:br>
              <a:rPr lang="da-DK" sz="4800"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lang="da-DK" sz="4800">
                <a:latin typeface="Trebuchet MS"/>
                <a:ea typeface="Trebuchet MS"/>
                <a:cs typeface="Trebuchet MS"/>
                <a:sym typeface="Trebuchet MS"/>
              </a:rPr>
              <a:t>Onsdag d. 26/10 2022</a:t>
            </a:r>
            <a:endParaRPr/>
          </a:p>
        </p:txBody>
      </p:sp>
      <p:pic>
        <p:nvPicPr>
          <p:cNvPr id="90" name="Google Shape;90;p1"/>
          <p:cNvPicPr preferRelativeResize="0"/>
          <p:nvPr/>
        </p:nvPicPr>
        <p:blipFill rotWithShape="1">
          <a:blip r:embed="rId4">
            <a:alphaModFix/>
          </a:blip>
          <a:srcRect t="22727" r="62863" b="21301"/>
          <a:stretch/>
        </p:blipFill>
        <p:spPr>
          <a:xfrm>
            <a:off x="10193681" y="4728575"/>
            <a:ext cx="1998319" cy="2129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0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825625"/>
          </a:xfrm>
          <a:prstGeom prst="rect">
            <a:avLst/>
          </a:prstGeom>
          <a:solidFill>
            <a:srgbClr val="C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rebuchet MS"/>
              <a:buNone/>
            </a:pPr>
            <a:r>
              <a:rPr lang="da-DK" sz="20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5. Sådan får du fjernvarme</a:t>
            </a:r>
            <a:br>
              <a:rPr lang="da-DK" sz="20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lang="da-DK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Processen</a:t>
            </a:r>
            <a:endParaRPr sz="2000" b="1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grpSp>
        <p:nvGrpSpPr>
          <p:cNvPr id="183" name="Google Shape;183;p10"/>
          <p:cNvGrpSpPr/>
          <p:nvPr/>
        </p:nvGrpSpPr>
        <p:grpSpPr>
          <a:xfrm>
            <a:off x="469234" y="1973179"/>
            <a:ext cx="11722761" cy="4361739"/>
            <a:chOff x="3" y="0"/>
            <a:chExt cx="11722761" cy="4361739"/>
          </a:xfrm>
        </p:grpSpPr>
        <p:sp>
          <p:nvSpPr>
            <p:cNvPr id="184" name="Google Shape;184;p10"/>
            <p:cNvSpPr/>
            <p:nvPr/>
          </p:nvSpPr>
          <p:spPr>
            <a:xfrm>
              <a:off x="5723" y="528447"/>
              <a:ext cx="2723483" cy="1876480"/>
            </a:xfrm>
            <a:prstGeom prst="roundRect">
              <a:avLst>
                <a:gd name="adj" fmla="val 16667"/>
              </a:avLst>
            </a:prstGeom>
            <a:blipFill rotWithShape="1">
              <a:blip r:embed="rId3">
                <a:alphaModFix/>
              </a:blip>
              <a:stretch>
                <a:fillRect t="-69998" b="-29997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10"/>
            <p:cNvSpPr/>
            <p:nvPr/>
          </p:nvSpPr>
          <p:spPr>
            <a:xfrm>
              <a:off x="3" y="2515421"/>
              <a:ext cx="2723483" cy="18463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10"/>
            <p:cNvSpPr txBox="1"/>
            <p:nvPr/>
          </p:nvSpPr>
          <p:spPr>
            <a:xfrm>
              <a:off x="3" y="2515421"/>
              <a:ext cx="2723483" cy="18463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13775" rIns="113775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Times New Roman"/>
                <a:buNone/>
              </a:pPr>
              <a:r>
                <a:rPr lang="da-DK" sz="1600" b="1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1. </a:t>
              </a:r>
              <a:r>
                <a:rPr lang="da-DK" sz="1600" b="1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Information</a:t>
              </a:r>
              <a:endParaRPr/>
            </a:p>
            <a:p>
              <a:pPr marL="171450" marR="0" lvl="1" indent="-171450" algn="l" rtl="0">
                <a:lnSpc>
                  <a:spcPct val="100000"/>
                </a:lnSpc>
                <a:spcBef>
                  <a:spcPts val="56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Trebuchet MS"/>
                <a:buChar char="•"/>
              </a:pPr>
              <a:r>
                <a:rPr lang="da-DK" sz="1600" b="0" i="0" u="none" strike="noStrike" cap="non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Indkaldelse til borgermøde</a:t>
              </a:r>
              <a:endParaRPr/>
            </a:p>
            <a:p>
              <a:pPr marL="171450" marR="0" lvl="1" indent="-171450" algn="l" rtl="0">
                <a:lnSpc>
                  <a:spcPct val="100000"/>
                </a:lnSpc>
                <a:spcBef>
                  <a:spcPts val="24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Trebuchet MS"/>
                <a:buChar char="•"/>
              </a:pPr>
              <a:r>
                <a:rPr lang="da-DK" sz="1600" b="0" i="0" u="none" strike="noStrike" cap="non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Find udbygningsplan på</a:t>
              </a:r>
              <a:br>
                <a:rPr lang="da-DK" sz="1600" b="0" i="0" u="none" strike="noStrike" cap="non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</a:br>
              <a:r>
                <a:rPr lang="da-DK" sz="1600" b="0" i="0" u="sng" strike="noStrike" cap="non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www.sfv-amba.dk</a:t>
              </a:r>
              <a:r>
                <a:rPr lang="da-DK" sz="1600" b="0" i="0" u="none" strike="noStrike" cap="non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 </a:t>
              </a:r>
              <a:endParaRPr/>
            </a:p>
            <a:p>
              <a:pPr marL="171450" marR="0" lvl="1" indent="-171450" algn="l" rtl="0">
                <a:lnSpc>
                  <a:spcPct val="100000"/>
                </a:lnSpc>
                <a:spcBef>
                  <a:spcPts val="24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Trebuchet MS"/>
                <a:buChar char="•"/>
              </a:pPr>
              <a:r>
                <a:rPr lang="da-DK" sz="1600" b="0" i="0" u="none" strike="noStrike" cap="non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Kontakt os med spørgsmål</a:t>
              </a:r>
              <a:endParaRPr/>
            </a:p>
            <a:p>
              <a:pPr marL="114300" marR="0" lvl="1" indent="-38100" algn="l" rtl="0">
                <a:lnSpc>
                  <a:spcPct val="90000"/>
                </a:lnSpc>
                <a:spcBef>
                  <a:spcPts val="24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Calibri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114300" marR="0" lvl="1" indent="-38100" algn="l" rtl="0">
                <a:lnSpc>
                  <a:spcPct val="90000"/>
                </a:lnSpc>
                <a:spcBef>
                  <a:spcPts val="18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Calibri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" name="Google Shape;187;p10"/>
            <p:cNvSpPr/>
            <p:nvPr/>
          </p:nvSpPr>
          <p:spPr>
            <a:xfrm>
              <a:off x="2903297" y="0"/>
              <a:ext cx="2723483" cy="1876480"/>
            </a:xfrm>
            <a:prstGeom prst="roundRect">
              <a:avLst>
                <a:gd name="adj" fmla="val 16667"/>
              </a:avLst>
            </a:prstGeom>
            <a:blipFill rotWithShape="1">
              <a:blip r:embed="rId5">
                <a:alphaModFix/>
              </a:blip>
              <a:stretch>
                <a:fillRect l="-1998" r="-1999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10"/>
            <p:cNvSpPr/>
            <p:nvPr/>
          </p:nvSpPr>
          <p:spPr>
            <a:xfrm>
              <a:off x="2903297" y="2449898"/>
              <a:ext cx="2723483" cy="19118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10"/>
            <p:cNvSpPr txBox="1"/>
            <p:nvPr/>
          </p:nvSpPr>
          <p:spPr>
            <a:xfrm>
              <a:off x="2903297" y="2449898"/>
              <a:ext cx="2723483" cy="19118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3775" tIns="113775" rIns="113775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Trebuchet MS"/>
                <a:buNone/>
              </a:pPr>
              <a:r>
                <a:rPr lang="da-DK" sz="1600" b="1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2. Tilmelding</a:t>
              </a:r>
              <a:endParaRPr/>
            </a:p>
            <a:p>
              <a:pPr marL="171450" marR="0" lvl="1" indent="-171450" algn="l" rtl="0">
                <a:lnSpc>
                  <a:spcPct val="100000"/>
                </a:lnSpc>
                <a:spcBef>
                  <a:spcPts val="56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Trebuchet MS"/>
                <a:buChar char="•"/>
              </a:pPr>
              <a:r>
                <a:rPr lang="da-DK" sz="1600" b="0" i="0" u="none" strike="noStrike" cap="non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Tilbud sendes til boligejere</a:t>
              </a:r>
              <a:endParaRPr/>
            </a:p>
            <a:p>
              <a:pPr marL="171450" marR="0" lvl="1" indent="-171450" algn="l" rtl="0">
                <a:lnSpc>
                  <a:spcPct val="100000"/>
                </a:lnSpc>
                <a:spcBef>
                  <a:spcPts val="24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Trebuchet MS"/>
                <a:buChar char="•"/>
              </a:pPr>
              <a:r>
                <a:rPr lang="da-DK" sz="1600" b="0" i="0" u="none" strike="noStrike" cap="non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Min. 60 % ”ja” for installation</a:t>
              </a:r>
              <a:endParaRPr/>
            </a:p>
            <a:p>
              <a:pPr marL="171450" marR="0" lvl="1" indent="-171450" algn="l" rtl="0">
                <a:lnSpc>
                  <a:spcPct val="100000"/>
                </a:lnSpc>
                <a:spcBef>
                  <a:spcPts val="24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Trebuchet MS"/>
                <a:buChar char="•"/>
              </a:pPr>
              <a:r>
                <a:rPr lang="da-DK" sz="1600" b="0" i="0" u="none" strike="noStrike" cap="non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Underskriv kontrakt</a:t>
              </a:r>
              <a:endParaRPr/>
            </a:p>
            <a:p>
              <a:pPr marL="171450" marR="0" lvl="1" indent="-171450" algn="l" rtl="0">
                <a:lnSpc>
                  <a:spcPct val="100000"/>
                </a:lnSpc>
                <a:spcBef>
                  <a:spcPts val="24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Trebuchet MS"/>
                <a:buChar char="•"/>
              </a:pPr>
              <a:r>
                <a:rPr lang="da-DK" sz="1600" b="0" i="0" u="none" strike="noStrike" cap="non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Opkrævning på tilslutningsbidrag</a:t>
              </a:r>
              <a:endParaRPr/>
            </a:p>
            <a:p>
              <a:pPr marL="171450" marR="0" lvl="1" indent="-171450" algn="l" rtl="0">
                <a:lnSpc>
                  <a:spcPct val="100000"/>
                </a:lnSpc>
                <a:spcBef>
                  <a:spcPts val="24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Trebuchet MS"/>
                <a:buChar char="•"/>
              </a:pPr>
              <a:r>
                <a:rPr lang="da-DK" sz="1600" b="0" i="0" u="none" strike="noStrike" cap="non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Abonnementsordning?</a:t>
              </a:r>
              <a:endParaRPr/>
            </a:p>
          </p:txBody>
        </p:sp>
        <p:sp>
          <p:nvSpPr>
            <p:cNvPr id="190" name="Google Shape;190;p10"/>
            <p:cNvSpPr/>
            <p:nvPr/>
          </p:nvSpPr>
          <p:spPr>
            <a:xfrm>
              <a:off x="5997615" y="517232"/>
              <a:ext cx="2723483" cy="1877174"/>
            </a:xfrm>
            <a:prstGeom prst="roundRect">
              <a:avLst>
                <a:gd name="adj" fmla="val 16667"/>
              </a:avLst>
            </a:prstGeom>
            <a:blipFill rotWithShape="1">
              <a:blip r:embed="rId6">
                <a:alphaModFix/>
              </a:blip>
              <a:stretch>
                <a:fillRect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10"/>
            <p:cNvSpPr/>
            <p:nvPr/>
          </p:nvSpPr>
          <p:spPr>
            <a:xfrm>
              <a:off x="5969046" y="2428343"/>
              <a:ext cx="2723483" cy="10104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10"/>
            <p:cNvSpPr txBox="1"/>
            <p:nvPr/>
          </p:nvSpPr>
          <p:spPr>
            <a:xfrm>
              <a:off x="5969046" y="2428343"/>
              <a:ext cx="2723483" cy="10104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13775" rIns="113775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Trebuchet MS"/>
                <a:buNone/>
              </a:pPr>
              <a:r>
                <a:rPr lang="da-DK" sz="1600" b="1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3. Gravearbejde</a:t>
              </a:r>
              <a:endParaRPr/>
            </a:p>
            <a:p>
              <a:pPr marL="171450" marR="0" lvl="1" indent="-171450" algn="l" rtl="0">
                <a:lnSpc>
                  <a:spcPct val="100000"/>
                </a:lnSpc>
                <a:spcBef>
                  <a:spcPts val="56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Trebuchet MS"/>
                <a:buChar char="•"/>
              </a:pPr>
              <a:r>
                <a:rPr lang="da-DK" sz="1600" b="0" i="0" u="none" strike="noStrike" cap="non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Stikledningsaftale med hver grundejer</a:t>
              </a:r>
              <a:endParaRPr/>
            </a:p>
            <a:p>
              <a:pPr marL="171450" marR="0" lvl="1" indent="-171450" algn="l" rtl="0">
                <a:lnSpc>
                  <a:spcPct val="100000"/>
                </a:lnSpc>
                <a:spcBef>
                  <a:spcPts val="24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Trebuchet MS"/>
                <a:buChar char="•"/>
              </a:pPr>
              <a:r>
                <a:rPr lang="da-DK" sz="1600" b="0" i="0" u="none" strike="noStrike" cap="non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Installationsaftale</a:t>
              </a:r>
              <a:endParaRPr/>
            </a:p>
            <a:p>
              <a:pPr marL="171450" marR="0" lvl="1" indent="-171450" algn="l" rtl="0">
                <a:lnSpc>
                  <a:spcPct val="100000"/>
                </a:lnSpc>
                <a:spcBef>
                  <a:spcPts val="24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Trebuchet MS"/>
                <a:buChar char="•"/>
              </a:pPr>
              <a:r>
                <a:rPr lang="da-DK" sz="1600" b="0" i="0" u="none" strike="noStrike" cap="non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Hovedledning graves ned</a:t>
              </a:r>
              <a:endParaRPr/>
            </a:p>
            <a:p>
              <a:pPr marL="171450" marR="0" lvl="1" indent="-171450" algn="l" rtl="0">
                <a:lnSpc>
                  <a:spcPct val="100000"/>
                </a:lnSpc>
                <a:spcBef>
                  <a:spcPts val="24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Trebuchet MS"/>
                <a:buChar char="•"/>
              </a:pPr>
              <a:r>
                <a:rPr lang="da-DK" sz="1600" b="0" i="0" u="none" strike="noStrike" cap="non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Stikledninger etableres til hvert hus</a:t>
              </a:r>
              <a:endParaRPr/>
            </a:p>
            <a:p>
              <a:pPr marL="171450" marR="0" lvl="1" indent="-171450" algn="l" rtl="0">
                <a:lnSpc>
                  <a:spcPct val="100000"/>
                </a:lnSpc>
                <a:spcBef>
                  <a:spcPts val="24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Trebuchet MS"/>
                <a:buChar char="•"/>
              </a:pPr>
              <a:r>
                <a:rPr lang="da-DK" sz="1600" b="0" i="0" u="none" strike="noStrike" cap="non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Tilslutningsbidrag opkræves</a:t>
              </a:r>
              <a:endParaRPr/>
            </a:p>
          </p:txBody>
        </p:sp>
        <p:sp>
          <p:nvSpPr>
            <p:cNvPr id="193" name="Google Shape;193;p10"/>
            <p:cNvSpPr/>
            <p:nvPr/>
          </p:nvSpPr>
          <p:spPr>
            <a:xfrm>
              <a:off x="8999281" y="517575"/>
              <a:ext cx="2723483" cy="1876480"/>
            </a:xfrm>
            <a:prstGeom prst="roundRect">
              <a:avLst>
                <a:gd name="adj" fmla="val 16667"/>
              </a:avLst>
            </a:prstGeom>
            <a:blipFill rotWithShape="1">
              <a:blip r:embed="rId7">
                <a:alphaModFix/>
              </a:blip>
              <a:stretch>
                <a:fillRect l="-10803" t="119" r="-10803" b="118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10"/>
            <p:cNvSpPr/>
            <p:nvPr/>
          </p:nvSpPr>
          <p:spPr>
            <a:xfrm>
              <a:off x="8999281" y="2405061"/>
              <a:ext cx="2723483" cy="10104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10"/>
            <p:cNvSpPr txBox="1"/>
            <p:nvPr/>
          </p:nvSpPr>
          <p:spPr>
            <a:xfrm>
              <a:off x="8999281" y="2405061"/>
              <a:ext cx="2723483" cy="10104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13775" rIns="113775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Times New Roman"/>
                <a:buNone/>
              </a:pPr>
              <a:r>
                <a:rPr lang="da-DK" sz="1600" b="1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4</a:t>
              </a:r>
              <a:r>
                <a:rPr lang="da-DK" sz="1600" b="1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. Fjernvarme installeres</a:t>
              </a:r>
              <a:endParaRPr/>
            </a:p>
            <a:p>
              <a:pPr marL="171450" marR="0" lvl="1" indent="-171450" algn="l" rtl="0">
                <a:lnSpc>
                  <a:spcPct val="100000"/>
                </a:lnSpc>
                <a:spcBef>
                  <a:spcPts val="56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Trebuchet MS"/>
                <a:buChar char="•"/>
              </a:pPr>
              <a:r>
                <a:rPr lang="da-DK" sz="1600" b="0" i="0" u="none" strike="noStrike" cap="non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Du kontaktes, når din fjernvarmeunit installeres</a:t>
              </a:r>
              <a:endParaRPr/>
            </a:p>
            <a:p>
              <a:pPr marL="171450" marR="0" lvl="1" indent="-171450" algn="l" rtl="0">
                <a:lnSpc>
                  <a:spcPct val="100000"/>
                </a:lnSpc>
                <a:spcBef>
                  <a:spcPts val="24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Trebuchet MS"/>
                <a:buChar char="•"/>
              </a:pPr>
              <a:r>
                <a:rPr lang="da-DK" sz="1600" b="0" i="0" u="none" strike="noStrike" cap="non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Aftal dato med VVS’er</a:t>
              </a:r>
              <a:endParaRPr/>
            </a:p>
            <a:p>
              <a:pPr marL="171450" marR="0" lvl="1" indent="-171450" algn="l" rtl="0">
                <a:lnSpc>
                  <a:spcPct val="100000"/>
                </a:lnSpc>
                <a:spcBef>
                  <a:spcPts val="24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Trebuchet MS"/>
                <a:buChar char="•"/>
              </a:pPr>
              <a:r>
                <a:rPr lang="da-DK" sz="1600" b="0" i="0" u="none" strike="noStrike" cap="non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1-2 dage installation</a:t>
              </a:r>
              <a:endParaRPr/>
            </a:p>
            <a:p>
              <a:pPr marL="171450" marR="0" lvl="1" indent="-171450" algn="l" rtl="0">
                <a:lnSpc>
                  <a:spcPct val="100000"/>
                </a:lnSpc>
                <a:spcBef>
                  <a:spcPts val="24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Trebuchet MS"/>
                <a:buChar char="•"/>
              </a:pPr>
              <a:r>
                <a:rPr lang="da-DK" sz="1600" b="1" i="0" u="none" strike="noStrike" cap="non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Tillykke! Du har nu fjernvarme</a:t>
              </a:r>
              <a:endParaRPr/>
            </a:p>
          </p:txBody>
        </p:sp>
      </p:grpSp>
      <p:pic>
        <p:nvPicPr>
          <p:cNvPr id="196" name="Google Shape;196;p10"/>
          <p:cNvPicPr preferRelativeResize="0"/>
          <p:nvPr/>
        </p:nvPicPr>
        <p:blipFill rotWithShape="1">
          <a:blip r:embed="rId8">
            <a:alphaModFix amt="25000"/>
          </a:blip>
          <a:srcRect t="22727" r="62863" b="21301"/>
          <a:stretch/>
        </p:blipFill>
        <p:spPr>
          <a:xfrm>
            <a:off x="10193681" y="4728575"/>
            <a:ext cx="1998319" cy="2129425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10"/>
          <p:cNvSpPr txBox="1">
            <a:spLocks noGrp="1"/>
          </p:cNvSpPr>
          <p:nvPr>
            <p:ph type="sldNum" idx="12"/>
          </p:nvPr>
        </p:nvSpPr>
        <p:spPr>
          <a:xfrm>
            <a:off x="8979569" y="633491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-DK"/>
              <a:t>10</a:t>
            </a:fld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1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1999" cy="1825625"/>
          </a:xfrm>
          <a:prstGeom prst="rect">
            <a:avLst/>
          </a:prstGeom>
          <a:solidFill>
            <a:srgbClr val="C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rebuchet MS"/>
              <a:buNone/>
            </a:pPr>
            <a:r>
              <a:rPr lang="da-DK" sz="20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6. Økonomiske overvejelser</a:t>
            </a:r>
            <a:br>
              <a:rPr lang="da-DK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lang="da-DK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Priser, udgifter og abonnement</a:t>
            </a:r>
            <a:endParaRPr/>
          </a:p>
        </p:txBody>
      </p:sp>
      <p:sp>
        <p:nvSpPr>
          <p:cNvPr id="203" name="Google Shape;203;p11"/>
          <p:cNvSpPr txBox="1">
            <a:spLocks noGrp="1"/>
          </p:cNvSpPr>
          <p:nvPr>
            <p:ph type="body" idx="1"/>
          </p:nvPr>
        </p:nvSpPr>
        <p:spPr>
          <a:xfrm>
            <a:off x="208500" y="2028850"/>
            <a:ext cx="5887500" cy="472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da-DK" sz="2000" b="1">
                <a:latin typeface="Trebuchet MS"/>
                <a:ea typeface="Trebuchet MS"/>
                <a:cs typeface="Trebuchet MS"/>
                <a:sym typeface="Trebuchet MS"/>
              </a:rPr>
              <a:t>Hvad koster det at blive tilsluttet fjernvarme?</a:t>
            </a:r>
            <a:endParaRPr/>
          </a:p>
          <a:p>
            <a:pPr marL="68580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da-DK" sz="1800">
                <a:latin typeface="Trebuchet MS"/>
                <a:ea typeface="Trebuchet MS"/>
                <a:cs typeface="Trebuchet MS"/>
                <a:sym typeface="Trebuchet MS"/>
              </a:rPr>
              <a:t>Tilslutning koster 34.995 kr.</a:t>
            </a:r>
            <a:endParaRPr/>
          </a:p>
          <a:p>
            <a:pPr marL="68580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da-DK" sz="1800">
                <a:latin typeface="Trebuchet MS"/>
                <a:ea typeface="Trebuchet MS"/>
                <a:cs typeface="Trebuchet MS"/>
                <a:sym typeface="Trebuchet MS"/>
              </a:rPr>
              <a:t>For nye forbrugere i hver fase af projektet i perioden 2022-2028</a:t>
            </a:r>
            <a:endParaRPr/>
          </a:p>
          <a:p>
            <a:pPr marL="68580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da-DK" sz="1800">
                <a:latin typeface="Trebuchet MS"/>
                <a:ea typeface="Trebuchet MS"/>
                <a:cs typeface="Trebuchet MS"/>
                <a:sym typeface="Trebuchet MS"/>
              </a:rPr>
              <a:t>Dækker etablering af stikledning samt husindføringsskab og en lille del af det nye fjernvarmenet</a:t>
            </a:r>
            <a:endParaRPr/>
          </a:p>
          <a:p>
            <a:pPr marL="68580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da-DK" sz="1800">
                <a:latin typeface="Trebuchet MS"/>
                <a:ea typeface="Trebuchet MS"/>
                <a:cs typeface="Trebuchet MS"/>
                <a:sym typeface="Trebuchet MS"/>
              </a:rPr>
              <a:t>Dækker </a:t>
            </a:r>
            <a:r>
              <a:rPr lang="da-DK" sz="1800" i="1">
                <a:latin typeface="Trebuchet MS"/>
                <a:ea typeface="Trebuchet MS"/>
                <a:cs typeface="Trebuchet MS"/>
                <a:sym typeface="Trebuchet MS"/>
              </a:rPr>
              <a:t>ikke</a:t>
            </a:r>
            <a:r>
              <a:rPr lang="da-DK" sz="1800">
                <a:latin typeface="Trebuchet MS"/>
                <a:ea typeface="Trebuchet MS"/>
                <a:cs typeface="Trebuchet MS"/>
                <a:sym typeface="Trebuchet MS"/>
              </a:rPr>
              <a:t> fjernvarmeanlæg, som koster 30-40.000 kr. inkl. installationsomkostninger</a:t>
            </a:r>
            <a:endParaRPr sz="1800"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da-DK" sz="2000" b="1">
                <a:latin typeface="Trebuchet MS"/>
                <a:ea typeface="Trebuchet MS"/>
                <a:cs typeface="Trebuchet MS"/>
                <a:sym typeface="Trebuchet MS"/>
              </a:rPr>
              <a:t>Årlig udgift</a:t>
            </a:r>
            <a:endParaRPr sz="3000" b="1"/>
          </a:p>
          <a:p>
            <a:pPr marL="685800" lvl="1" indent="-1905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da-DK" sz="1800"/>
              <a:t>Den årlige varmeudgift er 15.000 kr.</a:t>
            </a:r>
            <a:endParaRPr sz="1800"/>
          </a:p>
        </p:txBody>
      </p:sp>
      <p:pic>
        <p:nvPicPr>
          <p:cNvPr id="204" name="Google Shape;204;p11"/>
          <p:cNvPicPr preferRelativeResize="0"/>
          <p:nvPr/>
        </p:nvPicPr>
        <p:blipFill rotWithShape="1">
          <a:blip r:embed="rId3">
            <a:alphaModFix amt="25000"/>
          </a:blip>
          <a:srcRect t="22727" r="62863" b="21301"/>
          <a:stretch/>
        </p:blipFill>
        <p:spPr>
          <a:xfrm>
            <a:off x="10193681" y="4728575"/>
            <a:ext cx="1998319" cy="2129425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11"/>
          <p:cNvSpPr txBox="1">
            <a:spLocks noGrp="1"/>
          </p:cNvSpPr>
          <p:nvPr>
            <p:ph type="sldNum" idx="12"/>
          </p:nvPr>
        </p:nvSpPr>
        <p:spPr>
          <a:xfrm>
            <a:off x="8979569" y="633491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-DK"/>
              <a:t>11</a:t>
            </a:fld>
            <a:endParaRPr/>
          </a:p>
        </p:txBody>
      </p:sp>
      <p:sp>
        <p:nvSpPr>
          <p:cNvPr id="206" name="Google Shape;206;p11"/>
          <p:cNvSpPr txBox="1"/>
          <p:nvPr/>
        </p:nvSpPr>
        <p:spPr>
          <a:xfrm>
            <a:off x="6272463" y="2028860"/>
            <a:ext cx="5727033" cy="46166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a-DK" sz="2000" b="1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Abonnement</a:t>
            </a:r>
            <a:endParaRPr/>
          </a:p>
          <a:p>
            <a:pPr marL="742950" marR="0" lvl="1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da-DK"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326 kr./måned i hele enhedens levetid</a:t>
            </a:r>
            <a:endParaRPr/>
          </a:p>
          <a:p>
            <a:pPr marL="742950" marR="0" lvl="1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da-DK"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Dækker udgifter til installation, løbende vedligeholdelse og service</a:t>
            </a:r>
            <a:br>
              <a:rPr lang="da-DK"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endParaRPr sz="1800" b="0" i="0" u="none" strike="noStrike" cap="non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a-DK" sz="2000" b="1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Ekstra udgifter</a:t>
            </a:r>
            <a:endParaRPr/>
          </a:p>
          <a:p>
            <a:pPr marL="800100" marR="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da-DK"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Afkobling fra gasnettet står du/I selv for (Evida): ca. 8.000 kr.</a:t>
            </a:r>
            <a:endParaRPr/>
          </a:p>
          <a:p>
            <a:pPr marL="800100" marR="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da-DK"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Over 20 m stikledning: 625 kr./m.</a:t>
            </a:r>
            <a:endParaRPr/>
          </a:p>
          <a:p>
            <a:pPr marL="800100" marR="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da-DK"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Eventuelt nødvendigt el-, maler-, tømrer- og murerarbejde</a:t>
            </a:r>
            <a:endParaRPr/>
          </a:p>
          <a:p>
            <a:pPr marL="800100" marR="0" lvl="1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a-DK" sz="2000" b="1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Tilsluttes senere?</a:t>
            </a:r>
            <a:endParaRPr/>
          </a:p>
          <a:p>
            <a:pPr marL="742950" marR="0" lvl="1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da-DK"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Ekstra bidrag på forventet 65.000 kr. (gravefolk, maskiner, rør kun til dig)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Google Shape;211;p12" descr="Et billede, der indeholder lys&#10;&#10;Automatisk genereret beskrivels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919251"/>
            <a:ext cx="12191999" cy="812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12"/>
          <p:cNvSpPr txBox="1">
            <a:spLocks noGrp="1"/>
          </p:cNvSpPr>
          <p:nvPr>
            <p:ph type="sldNum" idx="12"/>
          </p:nvPr>
        </p:nvSpPr>
        <p:spPr>
          <a:xfrm>
            <a:off x="8979569" y="633491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-DK"/>
              <a:t>12</a:t>
            </a:fld>
            <a:endParaRPr/>
          </a:p>
        </p:txBody>
      </p:sp>
      <p:pic>
        <p:nvPicPr>
          <p:cNvPr id="213" name="Google Shape;213;p12"/>
          <p:cNvPicPr preferRelativeResize="0"/>
          <p:nvPr/>
        </p:nvPicPr>
        <p:blipFill rotWithShape="1">
          <a:blip r:embed="rId4">
            <a:alphaModFix/>
          </a:blip>
          <a:srcRect t="22727" r="62863" b="21301"/>
          <a:stretch/>
        </p:blipFill>
        <p:spPr>
          <a:xfrm>
            <a:off x="10193681" y="4728575"/>
            <a:ext cx="1998319" cy="2129425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12"/>
          <p:cNvSpPr txBox="1">
            <a:spLocks noGrp="1"/>
          </p:cNvSpPr>
          <p:nvPr>
            <p:ph type="title"/>
          </p:nvPr>
        </p:nvSpPr>
        <p:spPr>
          <a:xfrm>
            <a:off x="838200" y="4948634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4400"/>
              <a:buFont typeface="Calibri"/>
              <a:buNone/>
            </a:pPr>
            <a:r>
              <a:rPr lang="da-DK">
                <a:solidFill>
                  <a:srgbClr val="F2F2F2"/>
                </a:solidFill>
              </a:rPr>
              <a:t>Har I spørgsmål?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3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C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Trebuchet MS"/>
              <a:buNone/>
            </a:pPr>
            <a:r>
              <a:rPr lang="da-DK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Tak for opmærksomheden!</a:t>
            </a:r>
            <a:endParaRPr/>
          </a:p>
        </p:txBody>
      </p:sp>
      <p:sp>
        <p:nvSpPr>
          <p:cNvPr id="220" name="Google Shape;220;p13"/>
          <p:cNvSpPr txBox="1">
            <a:spLocks noGrp="1"/>
          </p:cNvSpPr>
          <p:nvPr>
            <p:ph type="sldNum" idx="12"/>
          </p:nvPr>
        </p:nvSpPr>
        <p:spPr>
          <a:xfrm>
            <a:off x="8979569" y="633491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-DK"/>
              <a:t>13</a:t>
            </a:fld>
            <a:endParaRPr/>
          </a:p>
        </p:txBody>
      </p:sp>
      <p:pic>
        <p:nvPicPr>
          <p:cNvPr id="221" name="Google Shape;221;p13"/>
          <p:cNvPicPr preferRelativeResize="0"/>
          <p:nvPr/>
        </p:nvPicPr>
        <p:blipFill rotWithShape="1">
          <a:blip r:embed="rId3">
            <a:alphaModFix/>
          </a:blip>
          <a:srcRect t="22727" r="62863" b="21301"/>
          <a:stretch/>
        </p:blipFill>
        <p:spPr>
          <a:xfrm>
            <a:off x="10193681" y="4728575"/>
            <a:ext cx="1998319" cy="2129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6" name="Google Shape;96;p2"/>
          <p:cNvGrpSpPr/>
          <p:nvPr/>
        </p:nvGrpSpPr>
        <p:grpSpPr>
          <a:xfrm>
            <a:off x="965199" y="634058"/>
            <a:ext cx="1128382" cy="847206"/>
            <a:chOff x="5307830" y="325570"/>
            <a:chExt cx="1128382" cy="847206"/>
          </a:xfrm>
        </p:grpSpPr>
        <p:sp>
          <p:nvSpPr>
            <p:cNvPr id="97" name="Google Shape;97;p2"/>
            <p:cNvSpPr/>
            <p:nvPr/>
          </p:nvSpPr>
          <p:spPr>
            <a:xfrm>
              <a:off x="5307830" y="577396"/>
              <a:ext cx="675351" cy="595380"/>
            </a:xfrm>
            <a:custGeom>
              <a:avLst/>
              <a:gdLst/>
              <a:ahLst/>
              <a:cxnLst/>
              <a:rect l="l" t="t" r="r" b="b"/>
              <a:pathLst>
                <a:path w="785" h="692" extrusionOk="0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5885720" y="325570"/>
              <a:ext cx="550492" cy="485306"/>
            </a:xfrm>
            <a:custGeom>
              <a:avLst/>
              <a:gdLst/>
              <a:ahLst/>
              <a:cxnLst/>
              <a:rect l="l" t="t" r="r" b="b"/>
              <a:pathLst>
                <a:path w="785" h="692" extrusionOk="0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9" name="Google Shape;99;p2"/>
          <p:cNvSpPr txBox="1">
            <a:spLocks noGrp="1"/>
          </p:cNvSpPr>
          <p:nvPr>
            <p:ph type="title"/>
          </p:nvPr>
        </p:nvSpPr>
        <p:spPr>
          <a:xfrm>
            <a:off x="965200" y="1371190"/>
            <a:ext cx="3363170" cy="21830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Trebuchet MS"/>
              <a:buNone/>
            </a:pPr>
            <a:r>
              <a:rPr lang="da-DK" sz="4000" b="1">
                <a:latin typeface="Trebuchet MS"/>
                <a:ea typeface="Trebuchet MS"/>
                <a:cs typeface="Trebuchet MS"/>
                <a:sym typeface="Trebuchet MS"/>
              </a:rPr>
              <a:t>Dagsorden</a:t>
            </a:r>
            <a:endParaRPr/>
          </a:p>
        </p:txBody>
      </p:sp>
      <p:sp>
        <p:nvSpPr>
          <p:cNvPr id="100" name="Google Shape;100;p2"/>
          <p:cNvSpPr/>
          <p:nvPr/>
        </p:nvSpPr>
        <p:spPr>
          <a:xfrm>
            <a:off x="7062174" y="1653645"/>
            <a:ext cx="4689240" cy="4115025"/>
          </a:xfrm>
          <a:custGeom>
            <a:avLst/>
            <a:gdLst/>
            <a:ahLst/>
            <a:cxnLst/>
            <a:rect l="l" t="t" r="r" b="b"/>
            <a:pathLst>
              <a:path w="1099" h="968" extrusionOk="0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508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2"/>
          <p:cNvSpPr/>
          <p:nvPr/>
        </p:nvSpPr>
        <p:spPr>
          <a:xfrm>
            <a:off x="4542865" y="634058"/>
            <a:ext cx="3154669" cy="2796247"/>
          </a:xfrm>
          <a:custGeom>
            <a:avLst/>
            <a:gdLst/>
            <a:ahLst/>
            <a:cxnLst/>
            <a:rect l="l" t="t" r="r" b="b"/>
            <a:pathLst>
              <a:path w="2991693" h="2651787" extrusionOk="0">
                <a:moveTo>
                  <a:pt x="853538" y="0"/>
                </a:moveTo>
                <a:cubicBezTo>
                  <a:pt x="2141030" y="0"/>
                  <a:pt x="2141030" y="0"/>
                  <a:pt x="2141030" y="0"/>
                </a:cubicBezTo>
                <a:cubicBezTo>
                  <a:pt x="2206170" y="0"/>
                  <a:pt x="2290471" y="45985"/>
                  <a:pt x="2324957" y="103466"/>
                </a:cubicBezTo>
                <a:cubicBezTo>
                  <a:pt x="2968702" y="1218596"/>
                  <a:pt x="2968702" y="1218596"/>
                  <a:pt x="2968702" y="1218596"/>
                </a:cubicBezTo>
                <a:cubicBezTo>
                  <a:pt x="2999357" y="1279909"/>
                  <a:pt x="2999357" y="1371878"/>
                  <a:pt x="2968702" y="1433192"/>
                </a:cubicBezTo>
                <a:cubicBezTo>
                  <a:pt x="2324957" y="2548321"/>
                  <a:pt x="2324957" y="2548321"/>
                  <a:pt x="2324957" y="2548321"/>
                </a:cubicBezTo>
                <a:cubicBezTo>
                  <a:pt x="2290471" y="2605803"/>
                  <a:pt x="2206170" y="2651787"/>
                  <a:pt x="2141030" y="2651787"/>
                </a:cubicBezTo>
                <a:lnTo>
                  <a:pt x="853538" y="2651787"/>
                </a:lnTo>
                <a:cubicBezTo>
                  <a:pt x="784566" y="2651787"/>
                  <a:pt x="700266" y="2605803"/>
                  <a:pt x="669612" y="2548321"/>
                </a:cubicBezTo>
                <a:cubicBezTo>
                  <a:pt x="25866" y="1433192"/>
                  <a:pt x="25866" y="1433192"/>
                  <a:pt x="25866" y="1433192"/>
                </a:cubicBezTo>
                <a:cubicBezTo>
                  <a:pt x="-8621" y="1371878"/>
                  <a:pt x="-8621" y="1279909"/>
                  <a:pt x="25866" y="1218596"/>
                </a:cubicBezTo>
                <a:cubicBezTo>
                  <a:pt x="669612" y="103466"/>
                  <a:pt x="669612" y="103466"/>
                  <a:pt x="669612" y="103466"/>
                </a:cubicBezTo>
                <a:cubicBezTo>
                  <a:pt x="700266" y="45985"/>
                  <a:pt x="784566" y="0"/>
                  <a:pt x="853538" y="0"/>
                </a:cubicBezTo>
                <a:close/>
              </a:path>
            </a:pathLst>
          </a:custGeom>
          <a:noFill/>
          <a:ln w="508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2" name="Google Shape;102;p2"/>
          <p:cNvPicPr preferRelativeResize="0"/>
          <p:nvPr/>
        </p:nvPicPr>
        <p:blipFill rotWithShape="1">
          <a:blip r:embed="rId3">
            <a:alphaModFix/>
          </a:blip>
          <a:srcRect t="22727" r="62863" b="21301"/>
          <a:stretch/>
        </p:blipFill>
        <p:spPr>
          <a:xfrm>
            <a:off x="7888539" y="2143286"/>
            <a:ext cx="2976570" cy="3171750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2"/>
          <p:cNvSpPr txBox="1">
            <a:spLocks noGrp="1"/>
          </p:cNvSpPr>
          <p:nvPr>
            <p:ph type="body" idx="1"/>
          </p:nvPr>
        </p:nvSpPr>
        <p:spPr>
          <a:xfrm>
            <a:off x="965199" y="3729161"/>
            <a:ext cx="5690043" cy="2494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514350" lvl="0" indent="-39687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endParaRPr sz="2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514350" lvl="0" indent="-514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AutoNum type="arabicPeriod"/>
            </a:pPr>
            <a:r>
              <a:rPr lang="da-DK" sz="2000">
                <a:latin typeface="Trebuchet MS"/>
                <a:ea typeface="Trebuchet MS"/>
                <a:cs typeface="Trebuchet MS"/>
                <a:sym typeface="Trebuchet MS"/>
              </a:rPr>
              <a:t>Hvorfor vælge fjernvarme?</a:t>
            </a:r>
            <a:endParaRPr/>
          </a:p>
          <a:p>
            <a:pPr marL="514350" lvl="0" indent="-514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AutoNum type="arabicPeriod"/>
            </a:pPr>
            <a:r>
              <a:rPr lang="da-DK" sz="2000">
                <a:latin typeface="Trebuchet MS"/>
                <a:ea typeface="Trebuchet MS"/>
                <a:cs typeface="Trebuchet MS"/>
                <a:sym typeface="Trebuchet MS"/>
              </a:rPr>
              <a:t>Generelt om fjernvarme i Solrød</a:t>
            </a:r>
            <a:endParaRPr/>
          </a:p>
          <a:p>
            <a:pPr marL="514350" lvl="0" indent="-514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AutoNum type="arabicPeriod"/>
            </a:pPr>
            <a:r>
              <a:rPr lang="da-DK" sz="2000">
                <a:latin typeface="Trebuchet MS"/>
                <a:ea typeface="Trebuchet MS"/>
                <a:cs typeface="Trebuchet MS"/>
                <a:sym typeface="Trebuchet MS"/>
              </a:rPr>
              <a:t>Kriterier for udrulningens rækkefølge</a:t>
            </a:r>
            <a:endParaRPr/>
          </a:p>
          <a:p>
            <a:pPr marL="514350" lvl="0" indent="-514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AutoNum type="arabicPeriod"/>
            </a:pPr>
            <a:r>
              <a:rPr lang="da-DK" sz="2000">
                <a:latin typeface="Trebuchet MS"/>
                <a:ea typeface="Trebuchet MS"/>
                <a:cs typeface="Trebuchet MS"/>
                <a:sym typeface="Trebuchet MS"/>
              </a:rPr>
              <a:t>Planerne for udbygning i de enkelte områder</a:t>
            </a:r>
            <a:endParaRPr/>
          </a:p>
          <a:p>
            <a:pPr marL="514350" lvl="0" indent="-514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AutoNum type="arabicPeriod"/>
            </a:pPr>
            <a:r>
              <a:rPr lang="da-DK" sz="2000">
                <a:latin typeface="Trebuchet MS"/>
                <a:ea typeface="Trebuchet MS"/>
                <a:cs typeface="Trebuchet MS"/>
                <a:sym typeface="Trebuchet MS"/>
              </a:rPr>
              <a:t>Sådan får du fjernvarme</a:t>
            </a:r>
            <a:endParaRPr/>
          </a:p>
          <a:p>
            <a:pPr marL="514350" lvl="0" indent="-514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AutoNum type="arabicPeriod"/>
            </a:pPr>
            <a:r>
              <a:rPr lang="da-DK" sz="2000">
                <a:latin typeface="Trebuchet MS"/>
                <a:ea typeface="Trebuchet MS"/>
                <a:cs typeface="Trebuchet MS"/>
                <a:sym typeface="Trebuchet MS"/>
              </a:rPr>
              <a:t>Økonomiske overvejelser</a:t>
            </a:r>
            <a:endParaRPr/>
          </a:p>
        </p:txBody>
      </p:sp>
      <p:pic>
        <p:nvPicPr>
          <p:cNvPr id="104" name="Google Shape;104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08031" y="1183574"/>
            <a:ext cx="1794203" cy="17942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1768bf28189_0_0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825500"/>
          </a:xfrm>
          <a:prstGeom prst="rect">
            <a:avLst/>
          </a:prstGeom>
          <a:solidFill>
            <a:srgbClr val="C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rebuchet MS"/>
              <a:buNone/>
            </a:pPr>
            <a:r>
              <a:rPr lang="da-DK" sz="20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1. Hvorfor vælge fjernvarme?</a:t>
            </a:r>
            <a:br>
              <a:rPr lang="da-DK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lang="da-DK" sz="32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Fjernvarme har en række fordele som energisystem</a:t>
            </a:r>
            <a:endParaRPr b="1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10" name="Google Shape;110;g1768bf28189_0_0"/>
          <p:cNvPicPr preferRelativeResize="0"/>
          <p:nvPr/>
        </p:nvPicPr>
        <p:blipFill rotWithShape="1">
          <a:blip r:embed="rId3">
            <a:alphaModFix amt="25000"/>
          </a:blip>
          <a:srcRect t="22724" r="62862" b="21303"/>
          <a:stretch/>
        </p:blipFill>
        <p:spPr>
          <a:xfrm>
            <a:off x="10193681" y="4728575"/>
            <a:ext cx="1998319" cy="2129425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g1768bf28189_0_0"/>
          <p:cNvSpPr txBox="1">
            <a:spLocks noGrp="1"/>
          </p:cNvSpPr>
          <p:nvPr>
            <p:ph type="sldNum" idx="12"/>
          </p:nvPr>
        </p:nvSpPr>
        <p:spPr>
          <a:xfrm>
            <a:off x="8979569" y="6334919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-DK"/>
              <a:t>3</a:t>
            </a:fld>
            <a:endParaRPr/>
          </a:p>
        </p:txBody>
      </p:sp>
      <p:sp>
        <p:nvSpPr>
          <p:cNvPr id="112" name="Google Shape;112;g1768bf28189_0_0"/>
          <p:cNvSpPr txBox="1"/>
          <p:nvPr/>
        </p:nvSpPr>
        <p:spPr>
          <a:xfrm>
            <a:off x="7251353" y="4762375"/>
            <a:ext cx="20355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a-DK" sz="20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Fjernvarmenet kan overføre alle energier!</a:t>
            </a:r>
            <a:endParaRPr/>
          </a:p>
        </p:txBody>
      </p:sp>
      <p:sp>
        <p:nvSpPr>
          <p:cNvPr id="113" name="Google Shape;113;g1768bf28189_0_0"/>
          <p:cNvSpPr txBox="1"/>
          <p:nvPr/>
        </p:nvSpPr>
        <p:spPr>
          <a:xfrm>
            <a:off x="0" y="0"/>
            <a:ext cx="30000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a-DK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eapjD3a!3</a:t>
            </a:r>
            <a:endParaRPr/>
          </a:p>
        </p:txBody>
      </p:sp>
      <p:sp>
        <p:nvSpPr>
          <p:cNvPr id="114" name="Google Shape;114;g1768bf28189_0_0"/>
          <p:cNvSpPr txBox="1">
            <a:spLocks noGrp="1"/>
          </p:cNvSpPr>
          <p:nvPr>
            <p:ph type="body" idx="1"/>
          </p:nvPr>
        </p:nvSpPr>
        <p:spPr>
          <a:xfrm>
            <a:off x="3453200" y="2388200"/>
            <a:ext cx="8562000" cy="373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da-DK" sz="2400">
                <a:latin typeface="Trebuchet MS"/>
                <a:ea typeface="Trebuchet MS"/>
                <a:cs typeface="Trebuchet MS"/>
                <a:sym typeface="Trebuchet MS"/>
              </a:rPr>
              <a:t>Fjernvarme har høj forsyningssikkerhed</a:t>
            </a:r>
            <a:endParaRPr sz="2400">
              <a:latin typeface="Trebuchet MS"/>
              <a:ea typeface="Trebuchet MS"/>
              <a:cs typeface="Trebuchet MS"/>
              <a:sym typeface="Trebuchet MS"/>
            </a:endParaRPr>
          </a:p>
          <a:p>
            <a:pPr marL="228600" lvl="0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Font typeface="Trebuchet MS"/>
              <a:buChar char="•"/>
            </a:pPr>
            <a:r>
              <a:rPr lang="da-DK" sz="2400">
                <a:latin typeface="Trebuchet MS"/>
                <a:ea typeface="Trebuchet MS"/>
                <a:cs typeface="Trebuchet MS"/>
                <a:sym typeface="Trebuchet MS"/>
              </a:rPr>
              <a:t>Prisen er konkurrencedygtig</a:t>
            </a:r>
            <a:endParaRPr sz="2400">
              <a:latin typeface="Trebuchet MS"/>
              <a:ea typeface="Trebuchet MS"/>
              <a:cs typeface="Trebuchet MS"/>
              <a:sym typeface="Trebuchet MS"/>
            </a:endParaRPr>
          </a:p>
          <a:p>
            <a:pPr marL="228600" lvl="0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Font typeface="Trebuchet MS"/>
              <a:buChar char="•"/>
            </a:pPr>
            <a:r>
              <a:rPr lang="da-DK" sz="2400">
                <a:latin typeface="Trebuchet MS"/>
                <a:ea typeface="Trebuchet MS"/>
                <a:cs typeface="Trebuchet MS"/>
                <a:sym typeface="Trebuchet MS"/>
              </a:rPr>
              <a:t>Anvendelse er bekvemt - der er ikke en lokalt installeret energikilde</a:t>
            </a:r>
            <a:endParaRPr sz="2400">
              <a:latin typeface="Trebuchet MS"/>
              <a:ea typeface="Trebuchet MS"/>
              <a:cs typeface="Trebuchet MS"/>
              <a:sym typeface="Trebuchet MS"/>
            </a:endParaRPr>
          </a:p>
          <a:p>
            <a:pPr marL="228600" lvl="0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Font typeface="Trebuchet MS"/>
              <a:buChar char="•"/>
            </a:pPr>
            <a:r>
              <a:rPr lang="da-DK" sz="2400">
                <a:latin typeface="Trebuchet MS"/>
                <a:ea typeface="Trebuchet MS"/>
                <a:cs typeface="Trebuchet MS"/>
                <a:sym typeface="Trebuchet MS"/>
              </a:rPr>
              <a:t>Fjernvarme er grønt og bæredygtigt</a:t>
            </a:r>
            <a:endParaRPr sz="240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15" name="Google Shape;115;g1768bf28189_0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4000" y="2388187"/>
            <a:ext cx="2174625" cy="2895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978025"/>
            <a:ext cx="9266074" cy="4422720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3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825625"/>
          </a:xfrm>
          <a:prstGeom prst="rect">
            <a:avLst/>
          </a:prstGeom>
          <a:solidFill>
            <a:srgbClr val="C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rebuchet MS"/>
              <a:buNone/>
            </a:pPr>
            <a:r>
              <a:rPr lang="da-DK" sz="20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1. Hvorfor vælge fjernvarme?</a:t>
            </a:r>
            <a:br>
              <a:rPr lang="da-DK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lang="da-DK" sz="32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Fjernvarme er vigtigt for fremtidens energisystem</a:t>
            </a:r>
            <a:endParaRPr b="1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22" name="Google Shape;122;p3"/>
          <p:cNvPicPr preferRelativeResize="0"/>
          <p:nvPr/>
        </p:nvPicPr>
        <p:blipFill rotWithShape="1">
          <a:blip r:embed="rId4">
            <a:alphaModFix amt="25000"/>
          </a:blip>
          <a:srcRect t="22727" r="62863" b="21301"/>
          <a:stretch/>
        </p:blipFill>
        <p:spPr>
          <a:xfrm>
            <a:off x="10193681" y="4728575"/>
            <a:ext cx="1998319" cy="2129425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3"/>
          <p:cNvSpPr txBox="1">
            <a:spLocks noGrp="1"/>
          </p:cNvSpPr>
          <p:nvPr>
            <p:ph type="sldNum" idx="12"/>
          </p:nvPr>
        </p:nvSpPr>
        <p:spPr>
          <a:xfrm>
            <a:off x="8979569" y="633491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-DK"/>
              <a:t>4</a:t>
            </a:fld>
            <a:endParaRPr/>
          </a:p>
        </p:txBody>
      </p:sp>
      <p:sp>
        <p:nvSpPr>
          <p:cNvPr id="124" name="Google Shape;124;p3"/>
          <p:cNvSpPr/>
          <p:nvPr/>
        </p:nvSpPr>
        <p:spPr>
          <a:xfrm>
            <a:off x="7119781" y="4205494"/>
            <a:ext cx="2298700" cy="2129425"/>
          </a:xfrm>
          <a:prstGeom prst="ellipse">
            <a:avLst/>
          </a:prstGeom>
          <a:solidFill>
            <a:srgbClr val="C0000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125;p3"/>
          <p:cNvSpPr txBox="1"/>
          <p:nvPr/>
        </p:nvSpPr>
        <p:spPr>
          <a:xfrm>
            <a:off x="7251353" y="4762375"/>
            <a:ext cx="2035555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a-DK" sz="20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Fjernvarmenet kan overføre alle energier!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4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825625"/>
          </a:xfrm>
          <a:prstGeom prst="rect">
            <a:avLst/>
          </a:prstGeom>
          <a:solidFill>
            <a:srgbClr val="C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rebuchet MS"/>
              <a:buNone/>
            </a:pPr>
            <a:r>
              <a:rPr lang="da-DK" sz="20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2. Generelt om fjernvarme i Solrød</a:t>
            </a:r>
            <a:br>
              <a:rPr lang="da-DK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lang="da-DK" sz="32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Solrød Kommunes Klimaplan 2020-2030</a:t>
            </a:r>
            <a:endParaRPr b="1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31" name="Google Shape;131;p4"/>
          <p:cNvPicPr preferRelativeResize="0"/>
          <p:nvPr/>
        </p:nvPicPr>
        <p:blipFill rotWithShape="1">
          <a:blip r:embed="rId3">
            <a:alphaModFix amt="25000"/>
          </a:blip>
          <a:srcRect t="22727" r="62863" b="21301"/>
          <a:stretch/>
        </p:blipFill>
        <p:spPr>
          <a:xfrm>
            <a:off x="10193681" y="4728575"/>
            <a:ext cx="1998319" cy="2129425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4"/>
          <p:cNvSpPr txBox="1">
            <a:spLocks noGrp="1"/>
          </p:cNvSpPr>
          <p:nvPr>
            <p:ph type="sldNum" idx="12"/>
          </p:nvPr>
        </p:nvSpPr>
        <p:spPr>
          <a:xfrm>
            <a:off x="8979569" y="633491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-DK"/>
              <a:t>5</a:t>
            </a:fld>
            <a:endParaRPr/>
          </a:p>
        </p:txBody>
      </p:sp>
      <p:sp>
        <p:nvSpPr>
          <p:cNvPr id="133" name="Google Shape;133;p4"/>
          <p:cNvSpPr txBox="1"/>
          <p:nvPr/>
        </p:nvSpPr>
        <p:spPr>
          <a:xfrm>
            <a:off x="7251353" y="4762375"/>
            <a:ext cx="2035555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a-DK" sz="20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Fjernvarmenet kan overføre alle energier!</a:t>
            </a:r>
            <a:endParaRPr/>
          </a:p>
        </p:txBody>
      </p:sp>
      <p:sp>
        <p:nvSpPr>
          <p:cNvPr id="134" name="Google Shape;134;p4"/>
          <p:cNvSpPr txBox="1">
            <a:spLocks noGrp="1"/>
          </p:cNvSpPr>
          <p:nvPr>
            <p:ph type="body" idx="1"/>
          </p:nvPr>
        </p:nvSpPr>
        <p:spPr>
          <a:xfrm>
            <a:off x="2194562" y="2039600"/>
            <a:ext cx="9820800" cy="40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da-DK" sz="2400">
                <a:latin typeface="Trebuchet MS"/>
                <a:ea typeface="Trebuchet MS"/>
                <a:cs typeface="Trebuchet MS"/>
                <a:sym typeface="Trebuchet MS"/>
              </a:rPr>
              <a:t>Varmeplan siden 1980’erne</a:t>
            </a:r>
            <a:br>
              <a:rPr lang="da-DK" sz="2400">
                <a:latin typeface="Trebuchet MS"/>
                <a:ea typeface="Trebuchet MS"/>
                <a:cs typeface="Trebuchet MS"/>
                <a:sym typeface="Trebuchet MS"/>
              </a:rPr>
            </a:br>
            <a:endParaRPr sz="2400">
              <a:latin typeface="Trebuchet MS"/>
              <a:ea typeface="Trebuchet MS"/>
              <a:cs typeface="Trebuchet MS"/>
              <a:sym typeface="Trebuchet MS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da-DK" sz="2400">
                <a:latin typeface="Trebuchet MS"/>
                <a:ea typeface="Trebuchet MS"/>
                <a:cs typeface="Trebuchet MS"/>
                <a:sym typeface="Trebuchet MS"/>
              </a:rPr>
              <a:t>Varmeforsyningsområdet inkorporeret siden 2007</a:t>
            </a:r>
            <a:br>
              <a:rPr lang="da-DK" sz="2400">
                <a:latin typeface="Trebuchet MS"/>
                <a:ea typeface="Trebuchet MS"/>
                <a:cs typeface="Trebuchet MS"/>
                <a:sym typeface="Trebuchet MS"/>
              </a:rPr>
            </a:br>
            <a:endParaRPr sz="2400">
              <a:latin typeface="Trebuchet MS"/>
              <a:ea typeface="Trebuchet MS"/>
              <a:cs typeface="Trebuchet MS"/>
              <a:sym typeface="Trebuchet MS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da-DK" sz="2400">
                <a:latin typeface="Trebuchet MS"/>
                <a:ea typeface="Trebuchet MS"/>
                <a:cs typeface="Trebuchet MS"/>
                <a:sym typeface="Trebuchet MS"/>
              </a:rPr>
              <a:t>70 % reducering af drivhusgasser i 2030 🡪 </a:t>
            </a:r>
            <a:endParaRPr sz="2400">
              <a:latin typeface="Trebuchet MS"/>
              <a:ea typeface="Trebuchet MS"/>
              <a:cs typeface="Trebuchet MS"/>
              <a:sym typeface="Trebuchet MS"/>
            </a:endParaRPr>
          </a:p>
          <a:p>
            <a:pPr marL="2286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da-DK" sz="2400">
                <a:latin typeface="Trebuchet MS"/>
                <a:ea typeface="Trebuchet MS"/>
                <a:cs typeface="Trebuchet MS"/>
                <a:sym typeface="Trebuchet MS"/>
              </a:rPr>
              <a:t>niveau med den nationale klimalov og Parisaftalen</a:t>
            </a:r>
            <a:endParaRPr sz="240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35" name="Google Shape;135;p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10072" y="4762363"/>
            <a:ext cx="3944526" cy="1662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5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825625"/>
          </a:xfrm>
          <a:prstGeom prst="rect">
            <a:avLst/>
          </a:prstGeom>
          <a:solidFill>
            <a:srgbClr val="C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rebuchet MS"/>
              <a:buNone/>
            </a:pPr>
            <a:r>
              <a:rPr lang="da-DK" sz="20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2. Generelt om fjernvarme i Solrød</a:t>
            </a:r>
            <a:br>
              <a:rPr lang="da-DK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lang="da-DK" sz="32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Varmeforsyning i Solrød</a:t>
            </a:r>
            <a:endParaRPr b="1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41" name="Google Shape;141;p5"/>
          <p:cNvPicPr preferRelativeResize="0"/>
          <p:nvPr/>
        </p:nvPicPr>
        <p:blipFill rotWithShape="1">
          <a:blip r:embed="rId3">
            <a:alphaModFix amt="25000"/>
          </a:blip>
          <a:srcRect t="22727" r="62863" b="21301"/>
          <a:stretch/>
        </p:blipFill>
        <p:spPr>
          <a:xfrm>
            <a:off x="10193681" y="4728575"/>
            <a:ext cx="1998319" cy="2129425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5"/>
          <p:cNvSpPr txBox="1">
            <a:spLocks noGrp="1"/>
          </p:cNvSpPr>
          <p:nvPr>
            <p:ph type="sldNum" idx="12"/>
          </p:nvPr>
        </p:nvSpPr>
        <p:spPr>
          <a:xfrm>
            <a:off x="8979569" y="633491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-DK"/>
              <a:t>6</a:t>
            </a:fld>
            <a:endParaRPr/>
          </a:p>
        </p:txBody>
      </p:sp>
      <p:sp>
        <p:nvSpPr>
          <p:cNvPr id="143" name="Google Shape;143;p5"/>
          <p:cNvSpPr txBox="1"/>
          <p:nvPr/>
        </p:nvSpPr>
        <p:spPr>
          <a:xfrm>
            <a:off x="7251353" y="4762375"/>
            <a:ext cx="2035555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a-DK" sz="20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Fjernvarmenet kan overføre alle energier!</a:t>
            </a:r>
            <a:endParaRPr/>
          </a:p>
        </p:txBody>
      </p:sp>
      <p:sp>
        <p:nvSpPr>
          <p:cNvPr id="144" name="Google Shape;144;p5"/>
          <p:cNvSpPr txBox="1">
            <a:spLocks noGrp="1"/>
          </p:cNvSpPr>
          <p:nvPr>
            <p:ph type="body" idx="1"/>
          </p:nvPr>
        </p:nvSpPr>
        <p:spPr>
          <a:xfrm>
            <a:off x="7252022" y="2039603"/>
            <a:ext cx="4310056" cy="42953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da-DK" sz="2400">
                <a:latin typeface="Trebuchet MS"/>
                <a:ea typeface="Trebuchet MS"/>
                <a:cs typeface="Trebuchet MS"/>
                <a:sym typeface="Trebuchet MS"/>
              </a:rPr>
              <a:t>De fleste boliger i byområder er opvarmet med fjernvarme eller gas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da-DK" sz="2400">
                <a:latin typeface="Trebuchet MS"/>
                <a:ea typeface="Trebuchet MS"/>
                <a:cs typeface="Trebuchet MS"/>
                <a:sym typeface="Trebuchet MS"/>
              </a:rPr>
              <a:t>Udfasning af gas som varmekilde for virksomheder og husstande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da-DK" sz="2400">
                <a:latin typeface="Trebuchet MS"/>
                <a:ea typeface="Trebuchet MS"/>
                <a:cs typeface="Trebuchet MS"/>
                <a:sym typeface="Trebuchet MS"/>
              </a:rPr>
              <a:t>Tilslutning til fjernvarme er frivilligt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da-DK" sz="2400">
                <a:latin typeface="Trebuchet MS"/>
                <a:ea typeface="Trebuchet MS"/>
                <a:cs typeface="Trebuchet MS"/>
                <a:sym typeface="Trebuchet MS"/>
              </a:rPr>
              <a:t>Plan: Alle gasfyrede områder skal have tilbudt fjernvarme inden 2028</a:t>
            </a:r>
            <a:endParaRPr/>
          </a:p>
        </p:txBody>
      </p:sp>
      <p:pic>
        <p:nvPicPr>
          <p:cNvPr id="145" name="Google Shape;145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3568" y="2039603"/>
            <a:ext cx="6605338" cy="45666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6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825625"/>
          </a:xfrm>
          <a:prstGeom prst="rect">
            <a:avLst/>
          </a:prstGeom>
          <a:solidFill>
            <a:srgbClr val="C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rebuchet MS"/>
              <a:buNone/>
            </a:pPr>
            <a:r>
              <a:rPr lang="da-DK" sz="20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3. Udrulningens rækkefølge</a:t>
            </a:r>
            <a:br>
              <a:rPr lang="da-DK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lang="da-DK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Udrulning sker i etaper</a:t>
            </a:r>
            <a:endParaRPr/>
          </a:p>
        </p:txBody>
      </p:sp>
      <p:pic>
        <p:nvPicPr>
          <p:cNvPr id="151" name="Google Shape;151;p6"/>
          <p:cNvPicPr preferRelativeResize="0"/>
          <p:nvPr/>
        </p:nvPicPr>
        <p:blipFill rotWithShape="1">
          <a:blip r:embed="rId3">
            <a:alphaModFix amt="25000"/>
          </a:blip>
          <a:srcRect t="22727" r="62863" b="21301"/>
          <a:stretch/>
        </p:blipFill>
        <p:spPr>
          <a:xfrm>
            <a:off x="10193681" y="4728575"/>
            <a:ext cx="1998319" cy="2129425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6"/>
          <p:cNvSpPr txBox="1">
            <a:spLocks noGrp="1"/>
          </p:cNvSpPr>
          <p:nvPr>
            <p:ph type="sldNum" idx="12"/>
          </p:nvPr>
        </p:nvSpPr>
        <p:spPr>
          <a:xfrm>
            <a:off x="8979569" y="633491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-DK"/>
              <a:t>7</a:t>
            </a:fld>
            <a:endParaRPr/>
          </a:p>
        </p:txBody>
      </p:sp>
      <p:sp>
        <p:nvSpPr>
          <p:cNvPr id="153" name="Google Shape;153;p6"/>
          <p:cNvSpPr txBox="1"/>
          <p:nvPr/>
        </p:nvSpPr>
        <p:spPr>
          <a:xfrm>
            <a:off x="7251353" y="4762375"/>
            <a:ext cx="2035555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a-DK" sz="20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Fjernvarmenet kan overføre alle energier!</a:t>
            </a:r>
            <a:endParaRPr/>
          </a:p>
        </p:txBody>
      </p:sp>
      <p:sp>
        <p:nvSpPr>
          <p:cNvPr id="154" name="Google Shape;154;p6"/>
          <p:cNvSpPr txBox="1">
            <a:spLocks noGrp="1"/>
          </p:cNvSpPr>
          <p:nvPr>
            <p:ph type="body" idx="1"/>
          </p:nvPr>
        </p:nvSpPr>
        <p:spPr>
          <a:xfrm>
            <a:off x="7252022" y="2039603"/>
            <a:ext cx="4310056" cy="42953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da-DK" sz="2400">
                <a:latin typeface="Trebuchet MS"/>
                <a:ea typeface="Trebuchet MS"/>
                <a:cs typeface="Trebuchet MS"/>
                <a:sym typeface="Trebuchet MS"/>
              </a:rPr>
              <a:t>Planlægning: Kræver hensyn til logistik, miljø, og planlagte infrastukturprojekter</a:t>
            </a:r>
            <a:endParaRPr sz="2400">
              <a:latin typeface="Trebuchet MS"/>
              <a:ea typeface="Trebuchet MS"/>
              <a:cs typeface="Trebuchet MS"/>
              <a:sym typeface="Trebuchet MS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da-DK" sz="2400">
                <a:latin typeface="Trebuchet MS"/>
                <a:ea typeface="Trebuchet MS"/>
                <a:cs typeface="Trebuchet MS"/>
                <a:sym typeface="Trebuchet MS"/>
              </a:rPr>
              <a:t>Forsyningsproblemer: Stål, andre materialer, arbejdskraft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da-DK" sz="2400">
                <a:latin typeface="Trebuchet MS"/>
                <a:ea typeface="Trebuchet MS"/>
                <a:cs typeface="Trebuchet MS"/>
                <a:sym typeface="Trebuchet MS"/>
              </a:rPr>
              <a:t>Ledningsudbygninger af hovedledningsnettet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da-DK" sz="2400">
                <a:latin typeface="Trebuchet MS"/>
                <a:ea typeface="Trebuchet MS"/>
                <a:cs typeface="Trebuchet MS"/>
                <a:sym typeface="Trebuchet MS"/>
              </a:rPr>
              <a:t>Den tilgængelige varmeproduktionskapacitet</a:t>
            </a:r>
            <a:endParaRPr/>
          </a:p>
        </p:txBody>
      </p:sp>
      <p:pic>
        <p:nvPicPr>
          <p:cNvPr id="155" name="Google Shape;155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057" y="3215501"/>
            <a:ext cx="7214162" cy="2363497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6"/>
          <p:cNvSpPr txBox="1"/>
          <p:nvPr/>
        </p:nvSpPr>
        <p:spPr>
          <a:xfrm>
            <a:off x="720176" y="2192925"/>
            <a:ext cx="590192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da-DK" sz="24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Processen bag fjernvarmeudbygningen: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7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825625"/>
          </a:xfrm>
          <a:prstGeom prst="rect">
            <a:avLst/>
          </a:prstGeom>
          <a:solidFill>
            <a:srgbClr val="C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rebuchet MS"/>
              <a:buNone/>
            </a:pPr>
            <a:r>
              <a:rPr lang="da-DK" sz="20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4. Plan for udbygning i de enkelte områder </a:t>
            </a:r>
            <a:br>
              <a:rPr lang="da-DK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lang="da-DK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Oversigt</a:t>
            </a:r>
            <a:endParaRPr/>
          </a:p>
        </p:txBody>
      </p:sp>
      <p:pic>
        <p:nvPicPr>
          <p:cNvPr id="162" name="Google Shape;162;p7"/>
          <p:cNvPicPr preferRelativeResize="0"/>
          <p:nvPr/>
        </p:nvPicPr>
        <p:blipFill rotWithShape="1">
          <a:blip r:embed="rId3">
            <a:alphaModFix amt="25000"/>
          </a:blip>
          <a:srcRect t="22727" r="62863" b="21301"/>
          <a:stretch/>
        </p:blipFill>
        <p:spPr>
          <a:xfrm>
            <a:off x="10193681" y="4728575"/>
            <a:ext cx="1998319" cy="2129425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7"/>
          <p:cNvSpPr txBox="1">
            <a:spLocks noGrp="1"/>
          </p:cNvSpPr>
          <p:nvPr>
            <p:ph type="sldNum" idx="12"/>
          </p:nvPr>
        </p:nvSpPr>
        <p:spPr>
          <a:xfrm>
            <a:off x="8979569" y="633491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-DK"/>
              <a:t>8</a:t>
            </a:fld>
            <a:endParaRPr/>
          </a:p>
        </p:txBody>
      </p:sp>
      <p:sp>
        <p:nvSpPr>
          <p:cNvPr id="164" name="Google Shape;164;p7"/>
          <p:cNvSpPr txBox="1"/>
          <p:nvPr/>
        </p:nvSpPr>
        <p:spPr>
          <a:xfrm>
            <a:off x="7251353" y="4762375"/>
            <a:ext cx="2035555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a-DK" sz="20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Fjernvarmenet kan overføre alle energier!</a:t>
            </a:r>
            <a:endParaRPr/>
          </a:p>
        </p:txBody>
      </p:sp>
      <p:sp>
        <p:nvSpPr>
          <p:cNvPr id="165" name="Google Shape;165;p7"/>
          <p:cNvSpPr txBox="1">
            <a:spLocks noGrp="1"/>
          </p:cNvSpPr>
          <p:nvPr>
            <p:ph type="body" idx="1"/>
          </p:nvPr>
        </p:nvSpPr>
        <p:spPr>
          <a:xfrm>
            <a:off x="3677738" y="2794000"/>
            <a:ext cx="8045031" cy="35621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da-DK" sz="2400">
                <a:latin typeface="Trebuchet MS"/>
                <a:ea typeface="Trebuchet MS"/>
                <a:cs typeface="Trebuchet MS"/>
                <a:sym typeface="Trebuchet MS"/>
              </a:rPr>
              <a:t>Den aktuelle situation forstærker efterspørgsel på fjernvarme markant </a:t>
            </a:r>
            <a:br>
              <a:rPr lang="da-DK" sz="2400"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lang="da-DK" sz="2400">
                <a:latin typeface="Trebuchet MS"/>
                <a:ea typeface="Trebuchet MS"/>
                <a:cs typeface="Trebuchet MS"/>
                <a:sym typeface="Trebuchet MS"/>
              </a:rPr>
              <a:t>🡪 vi gør vores bedste for at agere hurtigere til gavn for borgerne</a:t>
            </a:r>
            <a:br>
              <a:rPr lang="da-DK" sz="2400">
                <a:latin typeface="Trebuchet MS"/>
                <a:ea typeface="Trebuchet MS"/>
                <a:cs typeface="Trebuchet MS"/>
                <a:sym typeface="Trebuchet MS"/>
              </a:rPr>
            </a:br>
            <a:endParaRPr sz="2400">
              <a:latin typeface="Trebuchet MS"/>
              <a:ea typeface="Trebuchet MS"/>
              <a:cs typeface="Trebuchet MS"/>
              <a:sym typeface="Trebuchet MS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da-DK" sz="2400">
                <a:latin typeface="Trebuchet MS"/>
                <a:ea typeface="Trebuchet MS"/>
                <a:cs typeface="Trebuchet MS"/>
                <a:sym typeface="Trebuchet MS"/>
              </a:rPr>
              <a:t>Find information om udrulning på din adresse </a:t>
            </a:r>
            <a:r>
              <a:rPr lang="da-DK" sz="2400" u="sng">
                <a:solidFill>
                  <a:schemeClr val="hlink"/>
                </a:solidFill>
                <a:latin typeface="Trebuchet MS"/>
                <a:ea typeface="Trebuchet MS"/>
                <a:cs typeface="Trebuchet MS"/>
                <a:sym typeface="Trebuchet MS"/>
                <a:hlinkClick r:id="rId4"/>
              </a:rPr>
              <a:t>her</a:t>
            </a:r>
            <a:endParaRPr sz="240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66" name="Google Shape;166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37230" y="1825625"/>
            <a:ext cx="2677107" cy="5032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8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825500"/>
          </a:xfrm>
          <a:prstGeom prst="rect">
            <a:avLst/>
          </a:prstGeom>
          <a:solidFill>
            <a:srgbClr val="C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imes New Roman"/>
              <a:buNone/>
            </a:pPr>
            <a:r>
              <a:rPr lang="da-DK" sz="20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4. </a:t>
            </a:r>
            <a:r>
              <a:rPr lang="da-DK" sz="20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Plan for udbygning i de enkelte områder </a:t>
            </a:r>
            <a:br>
              <a:rPr lang="da-DK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lang="da-DK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Fase 1: Gaslommen</a:t>
            </a:r>
            <a:endParaRPr/>
          </a:p>
        </p:txBody>
      </p:sp>
      <p:pic>
        <p:nvPicPr>
          <p:cNvPr id="172" name="Google Shape;172;p8"/>
          <p:cNvPicPr preferRelativeResize="0"/>
          <p:nvPr/>
        </p:nvPicPr>
        <p:blipFill rotWithShape="1">
          <a:blip r:embed="rId3">
            <a:alphaModFix amt="25000"/>
          </a:blip>
          <a:srcRect t="22724" r="62862" b="21303"/>
          <a:stretch/>
        </p:blipFill>
        <p:spPr>
          <a:xfrm>
            <a:off x="10193681" y="4728575"/>
            <a:ext cx="1998319" cy="2129425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8"/>
          <p:cNvSpPr txBox="1">
            <a:spLocks noGrp="1"/>
          </p:cNvSpPr>
          <p:nvPr>
            <p:ph type="sldNum" idx="12"/>
          </p:nvPr>
        </p:nvSpPr>
        <p:spPr>
          <a:xfrm>
            <a:off x="8979569" y="6334919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-DK"/>
              <a:t>9</a:t>
            </a:fld>
            <a:endParaRPr/>
          </a:p>
        </p:txBody>
      </p:sp>
      <p:sp>
        <p:nvSpPr>
          <p:cNvPr id="174" name="Google Shape;174;p8"/>
          <p:cNvSpPr txBox="1"/>
          <p:nvPr/>
        </p:nvSpPr>
        <p:spPr>
          <a:xfrm>
            <a:off x="7251353" y="4762375"/>
            <a:ext cx="20355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a-DK" sz="20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Fjernvarmenet kan overføre alle energier!</a:t>
            </a:r>
            <a:endParaRPr/>
          </a:p>
        </p:txBody>
      </p:sp>
      <p:pic>
        <p:nvPicPr>
          <p:cNvPr id="175" name="Google Shape;175;p8" descr="Et billede, der indeholder bord&#10;&#10;Automatisk genereret beskrivelse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294965" y="1854667"/>
            <a:ext cx="5397000" cy="204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8" descr="Et billede, der indeholder kredsløb, elektronik&#10;&#10;Automatisk genereret beskrivelse"/>
          <p:cNvPicPr preferRelativeResize="0"/>
          <p:nvPr/>
        </p:nvPicPr>
        <p:blipFill rotWithShape="1">
          <a:blip r:embed="rId5">
            <a:alphaModFix/>
          </a:blip>
          <a:srcRect l="10714" b="2229"/>
          <a:stretch/>
        </p:blipFill>
        <p:spPr>
          <a:xfrm>
            <a:off x="410057" y="3900695"/>
            <a:ext cx="5245102" cy="2703807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8"/>
          <p:cNvSpPr txBox="1"/>
          <p:nvPr/>
        </p:nvSpPr>
        <p:spPr>
          <a:xfrm>
            <a:off x="6536844" y="2533924"/>
            <a:ext cx="5803200" cy="26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da-DK" sz="24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Fredensbovejkvarteret</a:t>
            </a:r>
            <a:endParaRPr sz="24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342900" marR="0" lvl="0" indent="-190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da-DK" sz="24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Dec. 2021: Projekt godkendt i Byrådet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da-DK" sz="24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Maj 2022: Projektforslag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da-DK" sz="24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Jun. 2022: Igangsat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da-DK" sz="24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Sep. 2022: Opstart af anlægsarbejde på Ankerhusvej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593</Words>
  <Application>Microsoft Office PowerPoint</Application>
  <PresentationFormat>Widescreen</PresentationFormat>
  <Paragraphs>102</Paragraphs>
  <Slides>13</Slides>
  <Notes>13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4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13</vt:i4>
      </vt:variant>
    </vt:vector>
  </HeadingPairs>
  <TitlesOfParts>
    <vt:vector size="18" baseType="lpstr">
      <vt:lpstr>Arial</vt:lpstr>
      <vt:lpstr>Calibri</vt:lpstr>
      <vt:lpstr>Times New Roman</vt:lpstr>
      <vt:lpstr>Trebuchet MS</vt:lpstr>
      <vt:lpstr>Office-tema</vt:lpstr>
      <vt:lpstr>Infomøde om fjernvarme  Onsdag d. 26/10 2022</vt:lpstr>
      <vt:lpstr>Dagsorden</vt:lpstr>
      <vt:lpstr>1. Hvorfor vælge fjernvarme? Fjernvarme har en række fordele som energisystem</vt:lpstr>
      <vt:lpstr>1. Hvorfor vælge fjernvarme? Fjernvarme er vigtigt for fremtidens energisystem</vt:lpstr>
      <vt:lpstr>2. Generelt om fjernvarme i Solrød Solrød Kommunes Klimaplan 2020-2030</vt:lpstr>
      <vt:lpstr>2. Generelt om fjernvarme i Solrød Varmeforsyning i Solrød</vt:lpstr>
      <vt:lpstr>3. Udrulningens rækkefølge Udrulning sker i etaper</vt:lpstr>
      <vt:lpstr>4. Plan for udbygning i de enkelte områder  Oversigt</vt:lpstr>
      <vt:lpstr>4. Plan for udbygning i de enkelte områder  Fase 1: Gaslommen</vt:lpstr>
      <vt:lpstr>5. Sådan får du fjernvarme Processen</vt:lpstr>
      <vt:lpstr>6. Økonomiske overvejelser Priser, udgifter og abonnement</vt:lpstr>
      <vt:lpstr>Har I spørgsmål?</vt:lpstr>
      <vt:lpstr>Tak for opmærksomheden!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Infomøde om fjernvarme  Onsdag d. 26/10 2022</dc:title>
  <dc:creator>Support Lindskov</dc:creator>
  <cp:lastModifiedBy>Kaj Holm Rasmussen - Solrød Fjernvarme</cp:lastModifiedBy>
  <cp:revision>1</cp:revision>
  <dcterms:created xsi:type="dcterms:W3CDTF">2022-10-24T11:48:09Z</dcterms:created>
  <dcterms:modified xsi:type="dcterms:W3CDTF">2022-10-26T10:11:46Z</dcterms:modified>
</cp:coreProperties>
</file>